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60" r:id="rId3"/>
    <p:sldId id="288" r:id="rId4"/>
    <p:sldId id="287" r:id="rId5"/>
    <p:sldId id="285" r:id="rId6"/>
    <p:sldId id="294" r:id="rId7"/>
    <p:sldId id="286" r:id="rId8"/>
    <p:sldId id="304" r:id="rId9"/>
    <p:sldId id="305" r:id="rId10"/>
    <p:sldId id="281" r:id="rId11"/>
    <p:sldId id="299" r:id="rId12"/>
    <p:sldId id="297" r:id="rId13"/>
    <p:sldId id="306" r:id="rId14"/>
    <p:sldId id="293" r:id="rId15"/>
    <p:sldId id="284" r:id="rId16"/>
    <p:sldId id="301" r:id="rId17"/>
  </p:sldIdLst>
  <p:sldSz cx="17340263" cy="9753600"/>
  <p:notesSz cx="13004800" cy="97536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3697B48C-458C-4F15-8F3B-A25989B4BD96}">
          <p14:sldIdLst>
            <p14:sldId id="256"/>
            <p14:sldId id="260"/>
            <p14:sldId id="288"/>
            <p14:sldId id="287"/>
            <p14:sldId id="285"/>
            <p14:sldId id="294"/>
            <p14:sldId id="286"/>
            <p14:sldId id="304"/>
            <p14:sldId id="305"/>
          </p14:sldIdLst>
        </p14:section>
        <p14:section name="Раздел без заголовка" id="{DBB0DBC7-1559-4C06-92F2-FED287B5A45A}">
          <p14:sldIdLst>
            <p14:sldId id="281"/>
            <p14:sldId id="299"/>
            <p14:sldId id="297"/>
            <p14:sldId id="306"/>
            <p14:sldId id="293"/>
            <p14:sldId id="284"/>
            <p14:sldId id="301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88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42" d="100"/>
          <a:sy n="42" d="100"/>
        </p:scale>
        <p:origin x="1038" y="84"/>
      </p:cViewPr>
      <p:guideLst>
        <p:guide orient="horz" pos="288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301154" y="3023617"/>
            <a:ext cx="14746421" cy="101566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2602309" y="5462016"/>
            <a:ext cx="12144111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1/30/2024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" y="0"/>
            <a:ext cx="17341616" cy="9750550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046290" y="350520"/>
            <a:ext cx="2703657" cy="2073402"/>
          </a:xfrm>
          <a:prstGeom prst="rect">
            <a:avLst/>
          </a:prstGeom>
        </p:spPr>
      </p:pic>
      <p:pic>
        <p:nvPicPr>
          <p:cNvPr id="18" name="bg object 1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119444" y="353568"/>
            <a:ext cx="2560397" cy="1965960"/>
          </a:xfrm>
          <a:prstGeom prst="rect">
            <a:avLst/>
          </a:prstGeom>
        </p:spPr>
      </p:pic>
      <p:pic>
        <p:nvPicPr>
          <p:cNvPr id="19" name="bg object 1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3964331" y="585216"/>
            <a:ext cx="2854030" cy="1555242"/>
          </a:xfrm>
          <a:prstGeom prst="rect">
            <a:avLst/>
          </a:prstGeom>
        </p:spPr>
      </p:pic>
      <p:pic>
        <p:nvPicPr>
          <p:cNvPr id="20" name="bg object 20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4000908" y="612648"/>
            <a:ext cx="2710771" cy="1447800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6600" b="0" i="0">
                <a:solidFill>
                  <a:srgbClr val="F9C090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400" b="0" i="0">
                <a:solidFill>
                  <a:srgbClr val="F9C090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1/30/2024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6600" b="0" i="0">
                <a:solidFill>
                  <a:srgbClr val="F9C090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867436" y="2243328"/>
            <a:ext cx="7546697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8934596" y="2243328"/>
            <a:ext cx="7546697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1/30/2024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" y="0"/>
            <a:ext cx="17341616" cy="9750550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046290" y="350520"/>
            <a:ext cx="2703657" cy="2073402"/>
          </a:xfrm>
          <a:prstGeom prst="rect">
            <a:avLst/>
          </a:prstGeom>
        </p:spPr>
      </p:pic>
      <p:pic>
        <p:nvPicPr>
          <p:cNvPr id="18" name="bg object 1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119444" y="353568"/>
            <a:ext cx="2560397" cy="1965960"/>
          </a:xfrm>
          <a:prstGeom prst="rect">
            <a:avLst/>
          </a:prstGeom>
        </p:spPr>
      </p:pic>
      <p:pic>
        <p:nvPicPr>
          <p:cNvPr id="19" name="bg object 1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3964331" y="585216"/>
            <a:ext cx="2854030" cy="1555242"/>
          </a:xfrm>
          <a:prstGeom prst="rect">
            <a:avLst/>
          </a:prstGeom>
        </p:spPr>
      </p:pic>
      <p:pic>
        <p:nvPicPr>
          <p:cNvPr id="20" name="bg object 20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4000908" y="612648"/>
            <a:ext cx="2710771" cy="1447800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6600" b="0" i="0">
                <a:solidFill>
                  <a:srgbClr val="F9C090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1/30/2024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" y="0"/>
            <a:ext cx="17341616" cy="9750550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070675" y="94489"/>
            <a:ext cx="2703657" cy="2070353"/>
          </a:xfrm>
          <a:prstGeom prst="rect">
            <a:avLst/>
          </a:prstGeom>
        </p:spPr>
      </p:pic>
      <p:pic>
        <p:nvPicPr>
          <p:cNvPr id="18" name="bg object 1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143829" y="97537"/>
            <a:ext cx="2560397" cy="1962911"/>
          </a:xfrm>
          <a:prstGeom prst="rect">
            <a:avLst/>
          </a:prstGeom>
        </p:spPr>
      </p:pic>
      <p:pic>
        <p:nvPicPr>
          <p:cNvPr id="19" name="bg object 1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3988716" y="326136"/>
            <a:ext cx="2858094" cy="1558290"/>
          </a:xfrm>
          <a:prstGeom prst="rect">
            <a:avLst/>
          </a:prstGeom>
        </p:spPr>
      </p:pic>
      <p:pic>
        <p:nvPicPr>
          <p:cNvPr id="20" name="bg object 20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4025292" y="353568"/>
            <a:ext cx="2714834" cy="1450848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1/30/2024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" y="0"/>
            <a:ext cx="17341616" cy="9750550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101097" y="4155771"/>
            <a:ext cx="11146536" cy="10318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6600" b="0" i="0">
                <a:solidFill>
                  <a:srgbClr val="F9C090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045022" y="3075814"/>
            <a:ext cx="11634402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0" i="0">
                <a:solidFill>
                  <a:srgbClr val="F9C090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5898568" y="9070848"/>
            <a:ext cx="5551594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867436" y="9070848"/>
            <a:ext cx="3990207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1/30/2024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2491086" y="9070848"/>
            <a:ext cx="3990207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.jpeg"/><Relationship Id="rId5" Type="http://schemas.openxmlformats.org/officeDocument/2006/relationships/image" Target="../media/image8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7340263" cy="9750550"/>
          </a:xfrm>
          <a:prstGeom prst="rect">
            <a:avLst/>
          </a:prstGeom>
        </p:spPr>
      </p:pic>
      <p:grpSp>
        <p:nvGrpSpPr>
          <p:cNvPr id="6" name="object 6"/>
          <p:cNvGrpSpPr/>
          <p:nvPr/>
        </p:nvGrpSpPr>
        <p:grpSpPr>
          <a:xfrm>
            <a:off x="12661995" y="594360"/>
            <a:ext cx="2143760" cy="1558290"/>
            <a:chOff x="10494264" y="594360"/>
            <a:chExt cx="2143760" cy="1558290"/>
          </a:xfrm>
        </p:grpSpPr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494264" y="594360"/>
              <a:ext cx="2143505" cy="1558290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521696" y="621792"/>
              <a:ext cx="2036063" cy="1450848"/>
            </a:xfrm>
            <a:prstGeom prst="rect">
              <a:avLst/>
            </a:prstGeom>
          </p:spPr>
        </p:pic>
      </p:grp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0E00188A-181C-4767-B491-5D0979D5AFD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0949" y="574358"/>
            <a:ext cx="1143000" cy="1538288"/>
          </a:xfrm>
          <a:prstGeom prst="rect">
            <a:avLst/>
          </a:prstGeom>
        </p:spPr>
      </p:pic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11191374" y="2500354"/>
            <a:ext cx="6300470" cy="149015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ru-RU" sz="9600" b="1" i="1" spc="-470" dirty="0">
                <a:solidFill>
                  <a:schemeClr val="bg1"/>
                </a:solidFill>
              </a:rPr>
              <a:t>ВФСК ГТО</a:t>
            </a:r>
            <a:endParaRPr sz="9600" dirty="0">
              <a:solidFill>
                <a:schemeClr val="bg1"/>
              </a:solidFill>
            </a:endParaRPr>
          </a:p>
        </p:txBody>
      </p:sp>
      <p:sp>
        <p:nvSpPr>
          <p:cNvPr id="13" name="object 11">
            <a:extLst>
              <a:ext uri="{FF2B5EF4-FFF2-40B4-BE49-F238E27FC236}">
                <a16:creationId xmlns:a16="http://schemas.microsoft.com/office/drawing/2014/main" id="{31483A41-1FBD-4DB6-B893-B08C2C246D53}"/>
              </a:ext>
            </a:extLst>
          </p:cNvPr>
          <p:cNvSpPr txBox="1">
            <a:spLocks/>
          </p:cNvSpPr>
          <p:nvPr/>
        </p:nvSpPr>
        <p:spPr>
          <a:xfrm>
            <a:off x="11161662" y="4653004"/>
            <a:ext cx="6178601" cy="12439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6600" b="0" i="0">
                <a:solidFill>
                  <a:srgbClr val="F9C090"/>
                </a:solidFill>
                <a:latin typeface="Times New Roman"/>
                <a:ea typeface="+mj-ea"/>
                <a:cs typeface="Times New Roman"/>
              </a:defRPr>
            </a:lvl1pPr>
          </a:lstStyle>
          <a:p>
            <a:pPr marL="12700">
              <a:spcBef>
                <a:spcPts val="100"/>
              </a:spcBef>
            </a:pPr>
            <a:r>
              <a:rPr lang="ru-RU" sz="4000" b="1" i="1" kern="0" spc="-30" dirty="0">
                <a:solidFill>
                  <a:schemeClr val="bg1"/>
                </a:solidFill>
              </a:rPr>
              <a:t>Тема: </a:t>
            </a:r>
            <a:r>
              <a:rPr lang="ru-RU" sz="4000" b="1" i="1" kern="0" spc="-30" dirty="0" smtClean="0">
                <a:solidFill>
                  <a:schemeClr val="bg1"/>
                </a:solidFill>
              </a:rPr>
              <a:t>«Полезная информация»</a:t>
            </a:r>
            <a:endParaRPr lang="ru-RU" sz="4000" b="1" i="1" kern="0" dirty="0">
              <a:solidFill>
                <a:schemeClr val="bg1"/>
              </a:solidFill>
            </a:endParaRP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AF417A32-1F8D-4F73-BACE-4CE6852BBB3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131" y="1142999"/>
            <a:ext cx="10286999" cy="676099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-1" y="0"/>
            <a:ext cx="17340263" cy="9750550"/>
          </a:xfrm>
          <a:prstGeom prst="rect">
            <a:avLst/>
          </a:prstGeom>
        </p:spPr>
      </p:pic>
      <p:sp>
        <p:nvSpPr>
          <p:cNvPr id="25" name="object 23">
            <a:extLst>
              <a:ext uri="{FF2B5EF4-FFF2-40B4-BE49-F238E27FC236}">
                <a16:creationId xmlns:a16="http://schemas.microsoft.com/office/drawing/2014/main" id="{457B3B5C-B29E-4D25-9AA6-6699DA86B83D}"/>
              </a:ext>
            </a:extLst>
          </p:cNvPr>
          <p:cNvSpPr txBox="1">
            <a:spLocks/>
          </p:cNvSpPr>
          <p:nvPr/>
        </p:nvSpPr>
        <p:spPr>
          <a:xfrm>
            <a:off x="698070" y="1265133"/>
            <a:ext cx="15944120" cy="83433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6600" b="0" i="0">
                <a:solidFill>
                  <a:srgbClr val="F9C090"/>
                </a:solidFill>
                <a:latin typeface="Times New Roman"/>
                <a:ea typeface="+mj-ea"/>
                <a:cs typeface="Times New Roman"/>
              </a:defRPr>
            </a:lvl1pPr>
          </a:lstStyle>
          <a:p>
            <a:pPr marL="469900" indent="-457200">
              <a:spcBef>
                <a:spcPts val="100"/>
              </a:spcBef>
              <a:buAutoNum type="arabicPeriod"/>
            </a:pPr>
            <a:r>
              <a:rPr lang="ru-RU" sz="2400" kern="0" dirty="0">
                <a:solidFill>
                  <a:schemeClr val="bg1"/>
                </a:solidFill>
              </a:rPr>
              <a:t>Позвонить в центр тестирования и согласовать дату и время приема документов;</a:t>
            </a:r>
          </a:p>
          <a:p>
            <a:pPr marL="469900" indent="-457200">
              <a:spcBef>
                <a:spcPts val="100"/>
              </a:spcBef>
              <a:buAutoNum type="arabicPeriod"/>
            </a:pPr>
            <a:r>
              <a:rPr lang="ru-RU" sz="2400" kern="0" dirty="0">
                <a:solidFill>
                  <a:schemeClr val="bg1"/>
                </a:solidFill>
              </a:rPr>
              <a:t>Сдать документы и производим сверку: </a:t>
            </a:r>
          </a:p>
          <a:p>
            <a:pPr marL="12700">
              <a:spcBef>
                <a:spcPts val="100"/>
              </a:spcBef>
            </a:pPr>
            <a:r>
              <a:rPr lang="ru-RU" sz="2400" u="sng" kern="0" dirty="0">
                <a:solidFill>
                  <a:schemeClr val="bg1"/>
                </a:solidFill>
                <a:highlight>
                  <a:srgbClr val="800000"/>
                </a:highlight>
              </a:rPr>
              <a:t>     </a:t>
            </a:r>
            <a:r>
              <a:rPr lang="ru-RU" sz="2400" i="1" u="sng" kern="0" dirty="0">
                <a:solidFill>
                  <a:schemeClr val="bg1"/>
                </a:solidFill>
                <a:highlight>
                  <a:srgbClr val="800000"/>
                </a:highlight>
              </a:rPr>
              <a:t>- Оригинал коллективной заявки с допуском врача;</a:t>
            </a:r>
          </a:p>
          <a:p>
            <a:pPr marL="12700">
              <a:spcBef>
                <a:spcPts val="100"/>
              </a:spcBef>
            </a:pPr>
            <a:r>
              <a:rPr lang="ru-RU" sz="2400" i="1" u="sng" kern="0" dirty="0">
                <a:solidFill>
                  <a:schemeClr val="bg1"/>
                </a:solidFill>
                <a:highlight>
                  <a:srgbClr val="800000"/>
                </a:highlight>
              </a:rPr>
              <a:t>     - Личные документы учащихся состоящих из:</a:t>
            </a:r>
          </a:p>
          <a:p>
            <a:pPr marL="584200" indent="-571500"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ru-RU" sz="2400" kern="0" dirty="0">
                <a:solidFill>
                  <a:schemeClr val="bg1"/>
                </a:solidFill>
              </a:rPr>
              <a:t>Личная заявка;</a:t>
            </a:r>
          </a:p>
          <a:p>
            <a:pPr marL="584200" indent="-571500"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ru-RU" sz="2400" kern="0" dirty="0">
                <a:solidFill>
                  <a:schemeClr val="bg1"/>
                </a:solidFill>
              </a:rPr>
              <a:t>Согласие на обработку персональных данных;</a:t>
            </a:r>
          </a:p>
          <a:p>
            <a:pPr marL="584200" indent="-571500"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ru-RU" sz="2400" kern="0" dirty="0">
                <a:solidFill>
                  <a:schemeClr val="bg1"/>
                </a:solidFill>
              </a:rPr>
              <a:t>Ксерокопия документа удостоверяющего личность;</a:t>
            </a:r>
          </a:p>
          <a:p>
            <a:pPr marL="584200" indent="-571500"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ru-RU" sz="2400" kern="0" dirty="0">
                <a:solidFill>
                  <a:schemeClr val="bg1"/>
                </a:solidFill>
              </a:rPr>
              <a:t>Распечатанный скриншот личного кабинета ГТО;</a:t>
            </a:r>
          </a:p>
          <a:p>
            <a:pPr marL="584200" indent="-571500"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ru-RU" sz="2400" kern="0" dirty="0">
                <a:solidFill>
                  <a:schemeClr val="bg1"/>
                </a:solidFill>
              </a:rPr>
              <a:t>Приказ о спортивном разряде (2-ой юношеский и </a:t>
            </a:r>
            <a:r>
              <a:rPr lang="ru-RU" sz="2400" kern="0" dirty="0" smtClean="0">
                <a:solidFill>
                  <a:schemeClr val="bg1"/>
                </a:solidFill>
              </a:rPr>
              <a:t>выше, который действует 2 года с даты указанной в приказе).</a:t>
            </a:r>
            <a:endParaRPr lang="ru-RU" sz="2400" kern="0" dirty="0">
              <a:solidFill>
                <a:schemeClr val="bg1"/>
              </a:solidFill>
            </a:endParaRPr>
          </a:p>
          <a:p>
            <a:pPr marL="12700">
              <a:spcBef>
                <a:spcPts val="100"/>
              </a:spcBef>
            </a:pPr>
            <a:r>
              <a:rPr lang="ru-RU" sz="2400" kern="0" dirty="0">
                <a:solidFill>
                  <a:schemeClr val="bg1"/>
                </a:solidFill>
              </a:rPr>
              <a:t>3. Согласовать вместе с центром тестирования дату и график приема нормативов (испытаний) комплекса ВФСК ГТО;</a:t>
            </a:r>
          </a:p>
          <a:p>
            <a:pPr marL="12700">
              <a:spcBef>
                <a:spcPts val="100"/>
              </a:spcBef>
            </a:pPr>
            <a:r>
              <a:rPr lang="ru-RU" sz="2400" kern="0" dirty="0">
                <a:solidFill>
                  <a:schemeClr val="bg1"/>
                </a:solidFill>
              </a:rPr>
              <a:t>4. Принять </a:t>
            </a:r>
            <a:r>
              <a:rPr lang="ru-RU" sz="2400" kern="0" dirty="0" smtClean="0">
                <a:solidFill>
                  <a:schemeClr val="bg1"/>
                </a:solidFill>
              </a:rPr>
              <a:t>нормативы (Обученным судьям/педагогам самим, остальным совместно с центром тестирования);</a:t>
            </a:r>
            <a:endParaRPr lang="ru-RU" sz="2400" kern="0" dirty="0">
              <a:solidFill>
                <a:schemeClr val="bg1"/>
              </a:solidFill>
            </a:endParaRPr>
          </a:p>
          <a:p>
            <a:pPr marL="12700">
              <a:spcBef>
                <a:spcPts val="100"/>
              </a:spcBef>
            </a:pPr>
            <a:r>
              <a:rPr lang="ru-RU" sz="2400" kern="0" dirty="0">
                <a:solidFill>
                  <a:schemeClr val="bg1"/>
                </a:solidFill>
              </a:rPr>
              <a:t>5. Обученным судьям/педагогам присылать на почту сводный протокол с результатами и (в течении 2-5 дней после выполнения нормативов), далее привезти </a:t>
            </a:r>
            <a:r>
              <a:rPr lang="ru-RU" sz="2400" kern="0" dirty="0" smtClean="0">
                <a:solidFill>
                  <a:schemeClr val="bg1"/>
                </a:solidFill>
              </a:rPr>
              <a:t>подписанный </a:t>
            </a:r>
            <a:r>
              <a:rPr lang="ru-RU" sz="2400" kern="0" dirty="0">
                <a:solidFill>
                  <a:schemeClr val="bg1"/>
                </a:solidFill>
              </a:rPr>
              <a:t>протокол в центр тестирования;</a:t>
            </a:r>
          </a:p>
          <a:p>
            <a:pPr marL="12700">
              <a:spcBef>
                <a:spcPts val="100"/>
              </a:spcBef>
            </a:pPr>
            <a:r>
              <a:rPr lang="ru-RU" sz="2400" kern="0" dirty="0">
                <a:solidFill>
                  <a:schemeClr val="bg1"/>
                </a:solidFill>
              </a:rPr>
              <a:t>6. После занесения протоколов в базу данных АИС ГТО в личных кабинетах отобразятся результаты детей, произвести контроль и отслеживать (педагогам и родителям детей) недостающего количества испытаний, а также присвоение знаков отличия</a:t>
            </a:r>
            <a:r>
              <a:rPr lang="ru-RU" sz="2400" kern="0" dirty="0" smtClean="0">
                <a:solidFill>
                  <a:schemeClr val="bg1"/>
                </a:solidFill>
              </a:rPr>
              <a:t>;</a:t>
            </a:r>
          </a:p>
          <a:p>
            <a:pPr marL="12700">
              <a:spcBef>
                <a:spcPts val="100"/>
              </a:spcBef>
            </a:pPr>
            <a:r>
              <a:rPr lang="ru-RU" sz="2400" kern="0" dirty="0" smtClean="0">
                <a:solidFill>
                  <a:schemeClr val="bg1"/>
                </a:solidFill>
              </a:rPr>
              <a:t>7. Сверка результатов и присвоенных знаков внесенных в личные кабинеты учащихся.</a:t>
            </a:r>
            <a:endParaRPr lang="ru-RU" sz="2400" kern="0" dirty="0">
              <a:solidFill>
                <a:schemeClr val="bg1"/>
              </a:solidFill>
            </a:endParaRPr>
          </a:p>
          <a:p>
            <a:pPr marL="12700">
              <a:spcBef>
                <a:spcPts val="100"/>
              </a:spcBef>
            </a:pPr>
            <a:endParaRPr lang="ru-RU" sz="2400" kern="0" dirty="0">
              <a:solidFill>
                <a:schemeClr val="bg1"/>
              </a:solidFill>
            </a:endParaRPr>
          </a:p>
          <a:p>
            <a:pPr marL="12700" algn="ctr">
              <a:spcBef>
                <a:spcPts val="100"/>
              </a:spcBef>
            </a:pPr>
            <a:r>
              <a:rPr lang="ru-RU" sz="2400" b="1" u="sng" kern="0" dirty="0">
                <a:solidFill>
                  <a:schemeClr val="bg1"/>
                </a:solidFill>
              </a:rPr>
              <a:t>ВАЖНО!</a:t>
            </a:r>
            <a:r>
              <a:rPr lang="ru-RU" sz="2400" b="1" kern="0" dirty="0">
                <a:solidFill>
                  <a:schemeClr val="bg1"/>
                </a:solidFill>
              </a:rPr>
              <a:t> Если не обнаружили результаты в личном кабинете более 7 дней, то приступившим обратиться к учителю физической культуры в первую очередь, далее педагог  обращается в центр тестирования до устранения ошибок.</a:t>
            </a:r>
          </a:p>
          <a:p>
            <a:pPr marL="12700" algn="ctr">
              <a:spcBef>
                <a:spcPts val="100"/>
              </a:spcBef>
            </a:pPr>
            <a:endParaRPr lang="ru-RU" sz="2400" b="1" kern="0" dirty="0">
              <a:solidFill>
                <a:schemeClr val="bg1"/>
              </a:solidFill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14702156" y="274320"/>
            <a:ext cx="2143760" cy="1558290"/>
            <a:chOff x="10491216" y="326136"/>
            <a:chExt cx="2143760" cy="1558290"/>
          </a:xfrm>
        </p:grpSpPr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491216" y="326136"/>
              <a:ext cx="2143505" cy="1558290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518648" y="353568"/>
              <a:ext cx="2036063" cy="1450848"/>
            </a:xfrm>
            <a:prstGeom prst="rect">
              <a:avLst/>
            </a:prstGeom>
          </p:spPr>
        </p:pic>
      </p:grpSp>
      <p:sp>
        <p:nvSpPr>
          <p:cNvPr id="23" name="object 23"/>
          <p:cNvSpPr txBox="1">
            <a:spLocks noGrp="1"/>
          </p:cNvSpPr>
          <p:nvPr>
            <p:ph type="title"/>
          </p:nvPr>
        </p:nvSpPr>
        <p:spPr>
          <a:xfrm>
            <a:off x="605959" y="63761"/>
            <a:ext cx="13868400" cy="11208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lang="ru-RU" sz="3600" b="1" i="1" u="sng" spc="-20" dirty="0">
                <a:solidFill>
                  <a:schemeClr val="bg1"/>
                </a:solidFill>
              </a:rPr>
              <a:t>Пошаговая инструкция </a:t>
            </a:r>
            <a:br>
              <a:rPr lang="ru-RU" sz="3600" b="1" i="1" u="sng" spc="-20" dirty="0">
                <a:solidFill>
                  <a:schemeClr val="bg1"/>
                </a:solidFill>
              </a:rPr>
            </a:br>
            <a:r>
              <a:rPr lang="ru-RU" sz="3600" b="1" i="1" u="sng" spc="-20" dirty="0">
                <a:solidFill>
                  <a:schemeClr val="bg1"/>
                </a:solidFill>
              </a:rPr>
              <a:t>взаимодействия с центром тестирования ВФСК ГТО</a:t>
            </a:r>
            <a:endParaRPr sz="3600" b="1" i="1" u="sng" dirty="0">
              <a:solidFill>
                <a:schemeClr val="bg1"/>
              </a:solidFill>
            </a:endParaRPr>
          </a:p>
        </p:txBody>
      </p:sp>
      <p:sp>
        <p:nvSpPr>
          <p:cNvPr id="11" name="Блок-схема: альтернативный процесс 10"/>
          <p:cNvSpPr/>
          <p:nvPr/>
        </p:nvSpPr>
        <p:spPr>
          <a:xfrm>
            <a:off x="440531" y="2819400"/>
            <a:ext cx="7696200" cy="1524000"/>
          </a:xfrm>
          <a:prstGeom prst="flowChartAlternateProcess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трелка вправо 11"/>
          <p:cNvSpPr/>
          <p:nvPr/>
        </p:nvSpPr>
        <p:spPr>
          <a:xfrm>
            <a:off x="8289131" y="3276600"/>
            <a:ext cx="990600" cy="609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object 23">
            <a:extLst>
              <a:ext uri="{FF2B5EF4-FFF2-40B4-BE49-F238E27FC236}">
                <a16:creationId xmlns:a16="http://schemas.microsoft.com/office/drawing/2014/main" id="{BDB00390-52DE-49CE-8C6C-7CFE709EB157}"/>
              </a:ext>
            </a:extLst>
          </p:cNvPr>
          <p:cNvSpPr txBox="1">
            <a:spLocks/>
          </p:cNvSpPr>
          <p:nvPr/>
        </p:nvSpPr>
        <p:spPr>
          <a:xfrm>
            <a:off x="9584531" y="3352800"/>
            <a:ext cx="3733800" cy="567463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>
            <a:lvl1pPr>
              <a:defRPr sz="6600" b="0" i="0">
                <a:solidFill>
                  <a:srgbClr val="F9C090"/>
                </a:solidFill>
                <a:latin typeface="Times New Roman"/>
                <a:ea typeface="+mj-ea"/>
                <a:cs typeface="Times New Roman"/>
              </a:defRPr>
            </a:lvl1pPr>
          </a:lstStyle>
          <a:p>
            <a:pPr marL="12700">
              <a:spcBef>
                <a:spcPts val="105"/>
              </a:spcBef>
            </a:pPr>
            <a:r>
              <a:rPr lang="ru-RU" sz="3600" b="1" u="sng" kern="0" dirty="0" smtClean="0">
                <a:solidFill>
                  <a:schemeClr val="bg1"/>
                </a:solidFill>
              </a:rPr>
              <a:t>Сдать один раз</a:t>
            </a:r>
            <a:endParaRPr lang="ru-RU" sz="3600" b="1" u="sng" kern="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cover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20F9E2A-C9D6-480E-9DA3-4809DAC6830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7340264" cy="9955344"/>
          </a:xfrm>
          <a:prstGeom prst="rect">
            <a:avLst/>
          </a:prstGeom>
        </p:spPr>
      </p:pic>
      <p:sp>
        <p:nvSpPr>
          <p:cNvPr id="3" name="Стрелка вниз 2"/>
          <p:cNvSpPr/>
          <p:nvPr/>
        </p:nvSpPr>
        <p:spPr>
          <a:xfrm rot="16200000">
            <a:off x="250031" y="2095500"/>
            <a:ext cx="609600" cy="6858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1050131" y="2209800"/>
            <a:ext cx="3581400" cy="4572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15451931" y="2667000"/>
            <a:ext cx="1371600" cy="76200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Овал 6"/>
          <p:cNvSpPr/>
          <p:nvPr/>
        </p:nvSpPr>
        <p:spPr>
          <a:xfrm>
            <a:off x="16899731" y="2133600"/>
            <a:ext cx="152400" cy="990600"/>
          </a:xfrm>
          <a:prstGeom prst="ellipse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Блок-схема: узел 7"/>
          <p:cNvSpPr/>
          <p:nvPr/>
        </p:nvSpPr>
        <p:spPr>
          <a:xfrm>
            <a:off x="16899731" y="3200400"/>
            <a:ext cx="228600" cy="228600"/>
          </a:xfrm>
          <a:prstGeom prst="flowChartConnector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9455600"/>
      </p:ext>
    </p:extLst>
  </p:cSld>
  <p:clrMapOvr>
    <a:masterClrMapping/>
  </p:clrMapOvr>
  <p:transition spd="slow">
    <p:cover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8A4C4E4-4E2D-4D87-8955-63829264DF0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3331" y="381238"/>
            <a:ext cx="1961794" cy="2202974"/>
          </a:xfrm>
          <a:prstGeom prst="rect">
            <a:avLst/>
          </a:prstGeom>
        </p:spPr>
      </p:pic>
      <p:pic>
        <p:nvPicPr>
          <p:cNvPr id="5" name="Рисунок 4" descr="Рекомендации педагогам_page-000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1" y="-149037"/>
            <a:ext cx="17340264" cy="9902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4828354"/>
      </p:ext>
    </p:extLst>
  </p:cSld>
  <p:clrMapOvr>
    <a:masterClrMapping/>
  </p:clrMapOvr>
  <p:transition spd="slow">
    <p:cover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83F204C3-0832-4AFD-BF5C-74847E0E50B5}"/>
              </a:ext>
            </a:extLst>
          </p:cNvPr>
          <p:cNvSpPr/>
          <p:nvPr/>
        </p:nvSpPr>
        <p:spPr>
          <a:xfrm>
            <a:off x="10346531" y="222504"/>
            <a:ext cx="4648200" cy="166192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-1" y="0"/>
            <a:ext cx="17340263" cy="975055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2CE4AED-43BD-4B64-AC03-F92D0A33124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84" t="4672" r="9692" b="6306"/>
          <a:stretch/>
        </p:blipFill>
        <p:spPr>
          <a:xfrm>
            <a:off x="2269331" y="1524000"/>
            <a:ext cx="4953000" cy="74676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0872DFDB-16D4-4919-94B6-0E54D29B718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84" r="18882" b="15289"/>
          <a:stretch/>
        </p:blipFill>
        <p:spPr>
          <a:xfrm>
            <a:off x="10175424" y="1524001"/>
            <a:ext cx="4819307" cy="7467599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14" name="object 23">
            <a:extLst>
              <a:ext uri="{FF2B5EF4-FFF2-40B4-BE49-F238E27FC236}">
                <a16:creationId xmlns:a16="http://schemas.microsoft.com/office/drawing/2014/main" id="{090D6A62-2B94-4F90-828A-287B11617B6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45331" y="762000"/>
            <a:ext cx="7705725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lang="ru-RU" sz="3600" b="1" i="1" u="sng" spc="-20" dirty="0">
                <a:solidFill>
                  <a:schemeClr val="bg1"/>
                </a:solidFill>
              </a:rPr>
              <a:t>НЕ ПРАВИЛЬНО</a:t>
            </a:r>
            <a:endParaRPr sz="3600" b="1" i="1" u="sng" dirty="0">
              <a:solidFill>
                <a:schemeClr val="bg1"/>
              </a:solidFill>
            </a:endParaRPr>
          </a:p>
        </p:txBody>
      </p:sp>
      <p:sp>
        <p:nvSpPr>
          <p:cNvPr id="15" name="object 23">
            <a:extLst>
              <a:ext uri="{FF2B5EF4-FFF2-40B4-BE49-F238E27FC236}">
                <a16:creationId xmlns:a16="http://schemas.microsoft.com/office/drawing/2014/main" id="{8A96F3DE-B918-4A28-9604-390CE2F1CEF5}"/>
              </a:ext>
            </a:extLst>
          </p:cNvPr>
          <p:cNvSpPr txBox="1">
            <a:spLocks/>
          </p:cNvSpPr>
          <p:nvPr/>
        </p:nvSpPr>
        <p:spPr>
          <a:xfrm>
            <a:off x="8732214" y="762000"/>
            <a:ext cx="7705725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6600" b="0" i="0">
                <a:solidFill>
                  <a:srgbClr val="F9C090"/>
                </a:solidFill>
                <a:latin typeface="Times New Roman"/>
                <a:ea typeface="+mj-ea"/>
                <a:cs typeface="Times New Roman"/>
              </a:defRPr>
            </a:lvl1pPr>
          </a:lstStyle>
          <a:p>
            <a:pPr marL="12700" algn="ctr">
              <a:spcBef>
                <a:spcPts val="100"/>
              </a:spcBef>
            </a:pPr>
            <a:r>
              <a:rPr lang="ru-RU" sz="3600" b="1" i="1" u="sng" kern="0" spc="-20" dirty="0">
                <a:solidFill>
                  <a:schemeClr val="bg1"/>
                </a:solidFill>
              </a:rPr>
              <a:t>ПРАВИЛЬНО</a:t>
            </a:r>
            <a:endParaRPr lang="ru-RU" sz="3600" b="1" i="1" u="sng" kern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1046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C95493F-AA49-4C86-8060-B0D9D4C4BB29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" y="-13715"/>
            <a:ext cx="17340262" cy="9763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9547122"/>
      </p:ext>
    </p:extLst>
  </p:cSld>
  <p:clrMapOvr>
    <a:masterClrMapping/>
  </p:clrMapOvr>
  <p:transition spd="slow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40690">
              <a:spcBef>
                <a:spcPts val="100"/>
              </a:spcBef>
            </a:pPr>
            <a:r>
              <a:rPr spc="-5" dirty="0"/>
              <a:t>Спасибо</a:t>
            </a:r>
            <a:r>
              <a:rPr spc="-35" dirty="0"/>
              <a:t> </a:t>
            </a:r>
            <a:r>
              <a:rPr spc="-5" dirty="0"/>
              <a:t>за</a:t>
            </a:r>
            <a:r>
              <a:rPr spc="-20" dirty="0"/>
              <a:t> </a:t>
            </a:r>
            <a:r>
              <a:rPr spc="-10" dirty="0"/>
              <a:t>внимание!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8E6643A-C5B9-4104-8552-599B3704CCF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3331" y="304800"/>
            <a:ext cx="2057400" cy="2768917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7340263" cy="9750550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107531" y="176784"/>
            <a:ext cx="12023344" cy="9396984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5B50F960-B1C7-4595-BACD-F623700D4C20}"/>
              </a:ext>
            </a:extLst>
          </p:cNvPr>
          <p:cNvSpPr/>
          <p:nvPr/>
        </p:nvSpPr>
        <p:spPr>
          <a:xfrm>
            <a:off x="11032331" y="1676400"/>
            <a:ext cx="2971800" cy="6096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ED20096-EB44-4866-A862-181574A6A5F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04289" y="987468"/>
            <a:ext cx="2136274" cy="2136274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F565AA79-9AD8-4A7A-AAA8-D1EA833FA1C8}"/>
              </a:ext>
            </a:extLst>
          </p:cNvPr>
          <p:cNvSpPr/>
          <p:nvPr/>
        </p:nvSpPr>
        <p:spPr>
          <a:xfrm>
            <a:off x="9266059" y="1182247"/>
            <a:ext cx="1907674" cy="134984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object 23">
            <a:extLst>
              <a:ext uri="{FF2B5EF4-FFF2-40B4-BE49-F238E27FC236}">
                <a16:creationId xmlns:a16="http://schemas.microsoft.com/office/drawing/2014/main" id="{2830A388-772B-437C-A921-03EF9FDDFC66}"/>
              </a:ext>
            </a:extLst>
          </p:cNvPr>
          <p:cNvSpPr txBox="1">
            <a:spLocks/>
          </p:cNvSpPr>
          <p:nvPr/>
        </p:nvSpPr>
        <p:spPr>
          <a:xfrm>
            <a:off x="3625828" y="788977"/>
            <a:ext cx="8248279" cy="140551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2700">
              <a:spcBef>
                <a:spcPts val="100"/>
              </a:spcBef>
            </a:pPr>
            <a:r>
              <a:rPr lang="ru-RU" sz="2400" b="1" kern="0" spc="-20" dirty="0">
                <a:solidFill>
                  <a:srgbClr val="0070C0"/>
                </a:solidFill>
              </a:rPr>
              <a:t>Муниципальный центр тестирования  ВФСК  ГТО  </a:t>
            </a:r>
            <a:r>
              <a:rPr lang="ru-RU" sz="2400" b="1" kern="0" spc="-20" dirty="0" err="1">
                <a:solidFill>
                  <a:srgbClr val="0070C0"/>
                </a:solidFill>
              </a:rPr>
              <a:t>г.Иваново</a:t>
            </a:r>
            <a:endParaRPr lang="ru-RU" sz="2400" b="1" kern="0" spc="-20" dirty="0">
              <a:solidFill>
                <a:srgbClr val="0070C0"/>
              </a:solidFill>
            </a:endParaRPr>
          </a:p>
          <a:p>
            <a:pPr marL="12700">
              <a:spcBef>
                <a:spcPts val="100"/>
              </a:spcBef>
            </a:pPr>
            <a:r>
              <a:rPr lang="ru-RU" sz="2400" b="1" kern="0" spc="-20" dirty="0">
                <a:solidFill>
                  <a:srgbClr val="0070C0"/>
                </a:solidFill>
              </a:rPr>
              <a:t>153000, г. Иваново, </a:t>
            </a:r>
            <a:r>
              <a:rPr lang="ru-RU" sz="2400" b="1" kern="0" spc="-20" dirty="0" err="1">
                <a:solidFill>
                  <a:srgbClr val="0070C0"/>
                </a:solidFill>
              </a:rPr>
              <a:t>Шереметевский</a:t>
            </a:r>
            <a:r>
              <a:rPr lang="ru-RU" sz="2400" b="1" kern="0" spc="-20" dirty="0">
                <a:solidFill>
                  <a:srgbClr val="0070C0"/>
                </a:solidFill>
              </a:rPr>
              <a:t> проспект, 1, </a:t>
            </a:r>
            <a:r>
              <a:rPr lang="ru-RU" sz="2400" b="1" kern="0" spc="-20">
                <a:solidFill>
                  <a:srgbClr val="0070C0"/>
                </a:solidFill>
              </a:rPr>
              <a:t>к221 </a:t>
            </a:r>
            <a:r>
              <a:rPr lang="ru-RU" sz="2400" b="1" kern="0" spc="-20" smtClean="0">
                <a:solidFill>
                  <a:srgbClr val="0070C0"/>
                </a:solidFill>
              </a:rPr>
              <a:t>, </a:t>
            </a:r>
            <a:endParaRPr lang="ru-RU" sz="2400" b="1" kern="0" spc="-20" dirty="0">
              <a:solidFill>
                <a:srgbClr val="0070C0"/>
              </a:solidFill>
            </a:endParaRPr>
          </a:p>
          <a:p>
            <a:pPr marL="12700">
              <a:spcBef>
                <a:spcPts val="100"/>
              </a:spcBef>
            </a:pPr>
            <a:r>
              <a:rPr lang="ru-RU" sz="2000" b="1" kern="0" spc="-20" dirty="0" smtClean="0">
                <a:solidFill>
                  <a:srgbClr val="0070C0"/>
                </a:solidFill>
              </a:rPr>
              <a:t>E-</a:t>
            </a:r>
            <a:r>
              <a:rPr lang="ru-RU" sz="2000" b="1" kern="0" spc="-20" dirty="0" err="1" smtClean="0">
                <a:solidFill>
                  <a:srgbClr val="0070C0"/>
                </a:solidFill>
              </a:rPr>
              <a:t>mail</a:t>
            </a:r>
            <a:r>
              <a:rPr lang="ru-RU" sz="2000" b="1" kern="0" spc="-20" dirty="0">
                <a:solidFill>
                  <a:srgbClr val="0070C0"/>
                </a:solidFill>
              </a:rPr>
              <a:t>: gtoivanovo2@mail.ru</a:t>
            </a:r>
          </a:p>
          <a:p>
            <a:pPr marL="12700">
              <a:spcBef>
                <a:spcPts val="100"/>
              </a:spcBef>
            </a:pPr>
            <a:endParaRPr lang="ru-RU" sz="2000" b="1" kern="0" spc="-2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55276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7340263" cy="9750550"/>
          </a:xfrm>
          <a:prstGeom prst="rect">
            <a:avLst/>
          </a:prstGeom>
        </p:spPr>
      </p:pic>
      <p:grpSp>
        <p:nvGrpSpPr>
          <p:cNvPr id="6" name="object 6"/>
          <p:cNvGrpSpPr/>
          <p:nvPr/>
        </p:nvGrpSpPr>
        <p:grpSpPr>
          <a:xfrm>
            <a:off x="12658947" y="326136"/>
            <a:ext cx="2143760" cy="1558290"/>
            <a:chOff x="10491216" y="326136"/>
            <a:chExt cx="2143760" cy="1558290"/>
          </a:xfrm>
        </p:grpSpPr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491216" y="326136"/>
              <a:ext cx="2143505" cy="1558290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518648" y="353568"/>
              <a:ext cx="2036063" cy="1450848"/>
            </a:xfrm>
            <a:prstGeom prst="rect">
              <a:avLst/>
            </a:prstGeom>
          </p:spPr>
        </p:pic>
      </p:grpSp>
      <p:sp>
        <p:nvSpPr>
          <p:cNvPr id="9" name="object 9"/>
          <p:cNvSpPr txBox="1"/>
          <p:nvPr/>
        </p:nvSpPr>
        <p:spPr>
          <a:xfrm>
            <a:off x="1050131" y="3305262"/>
            <a:ext cx="15240000" cy="502445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>
              <a:spcBef>
                <a:spcPts val="100"/>
              </a:spcBef>
              <a:tabLst>
                <a:tab pos="299720" algn="l"/>
              </a:tabLst>
            </a:pPr>
            <a:r>
              <a:rPr lang="ru-RU" sz="3000" kern="0" spc="-45" dirty="0">
                <a:solidFill>
                  <a:srgbClr val="FFCC00"/>
                </a:solidFill>
                <a:latin typeface="Times New Roman"/>
                <a:ea typeface="+mj-ea"/>
                <a:cs typeface="Times New Roman"/>
              </a:rPr>
              <a:t>	</a:t>
            </a:r>
            <a:r>
              <a:rPr lang="ru-RU" sz="3600" kern="0" spc="-45" dirty="0">
                <a:solidFill>
                  <a:schemeClr val="bg1"/>
                </a:solidFill>
                <a:latin typeface="Times New Roman"/>
                <a:ea typeface="+mj-ea"/>
                <a:cs typeface="Times New Roman"/>
              </a:rPr>
              <a:t>⚡Обновлённые нормативы ГТО утверждены!</a:t>
            </a:r>
          </a:p>
          <a:p>
            <a:pPr marL="12065">
              <a:spcBef>
                <a:spcPts val="100"/>
              </a:spcBef>
              <a:tabLst>
                <a:tab pos="299720" algn="l"/>
              </a:tabLst>
            </a:pPr>
            <a:endParaRPr lang="ru-RU" sz="3600" kern="0" spc="-45" dirty="0">
              <a:solidFill>
                <a:schemeClr val="bg1"/>
              </a:solidFill>
              <a:latin typeface="Times New Roman"/>
              <a:ea typeface="+mj-ea"/>
              <a:cs typeface="Times New Roman"/>
            </a:endParaRPr>
          </a:p>
          <a:p>
            <a:pPr marL="12065">
              <a:spcBef>
                <a:spcPts val="100"/>
              </a:spcBef>
              <a:tabLst>
                <a:tab pos="299720" algn="l"/>
              </a:tabLst>
            </a:pPr>
            <a:r>
              <a:rPr lang="ru-RU" sz="3600" kern="0" spc="-45" dirty="0">
                <a:solidFill>
                  <a:schemeClr val="bg1"/>
                </a:solidFill>
                <a:latin typeface="Times New Roman"/>
                <a:ea typeface="+mj-ea"/>
                <a:cs typeface="Times New Roman"/>
              </a:rPr>
              <a:t>Министр спорта России подписал Приказ об утверждении государственных требований Всероссийского физкультурно-спортивного комплекса «Готов к труду и обороне» (ГТО). Новая версия нормативов была подготовлена группой учёных из </a:t>
            </a:r>
            <a:r>
              <a:rPr lang="ru-RU" sz="3600" kern="0" spc="-45" dirty="0" err="1">
                <a:solidFill>
                  <a:schemeClr val="bg1"/>
                </a:solidFill>
                <a:latin typeface="Times New Roman"/>
                <a:ea typeface="+mj-ea"/>
                <a:cs typeface="Times New Roman"/>
              </a:rPr>
              <a:t>ВНИИФКа</a:t>
            </a:r>
            <a:r>
              <a:rPr lang="ru-RU" sz="3600" kern="0" spc="-45" dirty="0">
                <a:solidFill>
                  <a:schemeClr val="bg1"/>
                </a:solidFill>
                <a:latin typeface="Times New Roman"/>
                <a:ea typeface="+mj-ea"/>
                <a:cs typeface="Times New Roman"/>
              </a:rPr>
              <a:t> и Смоленского государственного университета спорта. Обновлённая редакция предполагает повышение планки требований в целях дальнейшего роста уровня физической подготовки населения РФ и начало действовать с 1 апреля 2023 года до начала 2027 года.</a:t>
            </a:r>
          </a:p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2640293" y="771933"/>
            <a:ext cx="7419975" cy="167481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sz="3600" spc="-45" dirty="0">
                <a:solidFill>
                  <a:schemeClr val="bg1"/>
                </a:solidFill>
              </a:rPr>
              <a:t>Комплекс</a:t>
            </a:r>
            <a:r>
              <a:rPr sz="3600" spc="-5" dirty="0">
                <a:solidFill>
                  <a:schemeClr val="bg1"/>
                </a:solidFill>
              </a:rPr>
              <a:t> </a:t>
            </a:r>
            <a:r>
              <a:rPr sz="3600" spc="-20" dirty="0">
                <a:solidFill>
                  <a:schemeClr val="bg1"/>
                </a:solidFill>
              </a:rPr>
              <a:t>ГТО</a:t>
            </a:r>
            <a:r>
              <a:rPr sz="3600" spc="-25" dirty="0">
                <a:solidFill>
                  <a:schemeClr val="bg1"/>
                </a:solidFill>
              </a:rPr>
              <a:t> </a:t>
            </a:r>
            <a:r>
              <a:rPr sz="3600" spc="-10" dirty="0" err="1">
                <a:solidFill>
                  <a:schemeClr val="bg1"/>
                </a:solidFill>
              </a:rPr>
              <a:t>содерж</a:t>
            </a:r>
            <a:r>
              <a:rPr lang="ru-RU" sz="3600" spc="-10" dirty="0">
                <a:solidFill>
                  <a:schemeClr val="bg1"/>
                </a:solidFill>
              </a:rPr>
              <a:t>ал</a:t>
            </a:r>
            <a:r>
              <a:rPr sz="3600" dirty="0">
                <a:solidFill>
                  <a:schemeClr val="bg1"/>
                </a:solidFill>
              </a:rPr>
              <a:t> </a:t>
            </a:r>
            <a:r>
              <a:rPr sz="3600" spc="-80" dirty="0">
                <a:solidFill>
                  <a:schemeClr val="bg1"/>
                </a:solidFill>
              </a:rPr>
              <a:t>11</a:t>
            </a:r>
            <a:r>
              <a:rPr sz="3600" dirty="0">
                <a:solidFill>
                  <a:schemeClr val="bg1"/>
                </a:solidFill>
              </a:rPr>
              <a:t> </a:t>
            </a:r>
            <a:r>
              <a:rPr sz="3600" spc="-5" dirty="0" err="1">
                <a:solidFill>
                  <a:schemeClr val="bg1"/>
                </a:solidFill>
              </a:rPr>
              <a:t>ступеней</a:t>
            </a:r>
            <a:r>
              <a:rPr lang="ru-RU" sz="3600" spc="-5" dirty="0">
                <a:solidFill>
                  <a:schemeClr val="bg1"/>
                </a:solidFill>
              </a:rPr>
              <a:t>, теперь с 1 апреля 2023 года  </a:t>
            </a:r>
            <a:br>
              <a:rPr lang="ru-RU" sz="3600" spc="-5" dirty="0">
                <a:solidFill>
                  <a:schemeClr val="bg1"/>
                </a:solidFill>
              </a:rPr>
            </a:br>
            <a:r>
              <a:rPr lang="ru-RU" sz="3600" spc="-5" dirty="0">
                <a:solidFill>
                  <a:schemeClr val="bg1"/>
                </a:solidFill>
              </a:rPr>
              <a:t>содержат 18 ступеней.</a:t>
            </a:r>
            <a:endParaRPr sz="3600" dirty="0">
              <a:solidFill>
                <a:schemeClr val="bg1"/>
              </a:solidFill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2312830" y="609686"/>
            <a:ext cx="8074900" cy="1981114"/>
          </a:xfrm>
          <a:custGeom>
            <a:avLst/>
            <a:gdLst/>
            <a:ahLst/>
            <a:cxnLst/>
            <a:rect l="l" t="t" r="r" b="b"/>
            <a:pathLst>
              <a:path w="8138159" h="1033780">
                <a:moveTo>
                  <a:pt x="0" y="172212"/>
                </a:moveTo>
                <a:lnTo>
                  <a:pt x="6151" y="126426"/>
                </a:lnTo>
                <a:lnTo>
                  <a:pt x="23511" y="85287"/>
                </a:lnTo>
                <a:lnTo>
                  <a:pt x="50439" y="50434"/>
                </a:lnTo>
                <a:lnTo>
                  <a:pt x="85293" y="23509"/>
                </a:lnTo>
                <a:lnTo>
                  <a:pt x="126431" y="6150"/>
                </a:lnTo>
                <a:lnTo>
                  <a:pt x="172212" y="0"/>
                </a:lnTo>
                <a:lnTo>
                  <a:pt x="7965948" y="0"/>
                </a:lnTo>
                <a:lnTo>
                  <a:pt x="8011733" y="6150"/>
                </a:lnTo>
                <a:lnTo>
                  <a:pt x="8052872" y="23509"/>
                </a:lnTo>
                <a:lnTo>
                  <a:pt x="8087725" y="50434"/>
                </a:lnTo>
                <a:lnTo>
                  <a:pt x="8114650" y="85287"/>
                </a:lnTo>
                <a:lnTo>
                  <a:pt x="8132009" y="126426"/>
                </a:lnTo>
                <a:lnTo>
                  <a:pt x="8138160" y="172212"/>
                </a:lnTo>
                <a:lnTo>
                  <a:pt x="8138160" y="861059"/>
                </a:lnTo>
                <a:lnTo>
                  <a:pt x="8132009" y="906845"/>
                </a:lnTo>
                <a:lnTo>
                  <a:pt x="8114650" y="947984"/>
                </a:lnTo>
                <a:lnTo>
                  <a:pt x="8087725" y="982837"/>
                </a:lnTo>
                <a:lnTo>
                  <a:pt x="8052872" y="1009762"/>
                </a:lnTo>
                <a:lnTo>
                  <a:pt x="8011733" y="1027121"/>
                </a:lnTo>
                <a:lnTo>
                  <a:pt x="7965948" y="1033272"/>
                </a:lnTo>
                <a:lnTo>
                  <a:pt x="172212" y="1033272"/>
                </a:lnTo>
                <a:lnTo>
                  <a:pt x="126431" y="1027121"/>
                </a:lnTo>
                <a:lnTo>
                  <a:pt x="85293" y="1009762"/>
                </a:lnTo>
                <a:lnTo>
                  <a:pt x="50439" y="982837"/>
                </a:lnTo>
                <a:lnTo>
                  <a:pt x="23511" y="947984"/>
                </a:lnTo>
                <a:lnTo>
                  <a:pt x="6151" y="906845"/>
                </a:lnTo>
                <a:lnTo>
                  <a:pt x="0" y="861059"/>
                </a:lnTo>
                <a:lnTo>
                  <a:pt x="0" y="172212"/>
                </a:lnTo>
                <a:close/>
              </a:path>
            </a:pathLst>
          </a:custGeom>
          <a:ln w="39624">
            <a:solidFill>
              <a:srgbClr val="C0504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431C45EF-7840-4ED4-B465-B6995A40CEB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8823" y="381001"/>
            <a:ext cx="1534922" cy="2065749"/>
          </a:xfrm>
          <a:prstGeom prst="rect">
            <a:avLst/>
          </a:prstGeom>
        </p:spPr>
      </p:pic>
    </p:spTree>
  </p:cSld>
  <p:clrMapOvr>
    <a:masterClrMapping/>
  </p:clrMapOvr>
  <p:transition spd="slow">
    <p:cover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0AEC045-72C3-492B-8CE0-E9671B58F45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735931" y="762000"/>
            <a:ext cx="8839200" cy="9060942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ru-RU" sz="3200" b="1" u="sng" dirty="0">
                <a:solidFill>
                  <a:schemeClr val="bg1"/>
                </a:solidFill>
              </a:rPr>
              <a:t>НОРМАТИВЫ:</a:t>
            </a:r>
            <a:r>
              <a:rPr lang="ru-RU" sz="3200" dirty="0">
                <a:solidFill>
                  <a:schemeClr val="bg1"/>
                </a:solidFill>
              </a:rPr>
              <a:t/>
            </a:r>
            <a:br>
              <a:rPr lang="ru-RU" sz="3200" dirty="0">
                <a:solidFill>
                  <a:schemeClr val="bg1"/>
                </a:solidFill>
              </a:rPr>
            </a:br>
            <a:r>
              <a:rPr lang="ru-RU" sz="3200" dirty="0">
                <a:solidFill>
                  <a:schemeClr val="bg1"/>
                </a:solidFill>
              </a:rPr>
              <a:t/>
            </a:r>
            <a:br>
              <a:rPr lang="ru-RU" sz="3200" dirty="0">
                <a:solidFill>
                  <a:schemeClr val="bg1"/>
                </a:solidFill>
              </a:rPr>
            </a:br>
            <a:r>
              <a:rPr lang="ru-RU" sz="3200" b="1" i="1" u="sng" dirty="0">
                <a:solidFill>
                  <a:schemeClr val="bg1"/>
                </a:solidFill>
              </a:rPr>
              <a:t>- </a:t>
            </a:r>
            <a:r>
              <a:rPr lang="ru-RU" sz="3200" b="1" i="1" u="sng" dirty="0">
                <a:solidFill>
                  <a:schemeClr val="bg1"/>
                </a:solidFill>
                <a:highlight>
                  <a:srgbClr val="800000"/>
                </a:highlight>
              </a:rPr>
              <a:t>Бег 10, </a:t>
            </a:r>
            <a:r>
              <a:rPr lang="ru-RU" sz="3200" dirty="0">
                <a:solidFill>
                  <a:schemeClr val="bg1"/>
                </a:solidFill>
              </a:rPr>
              <a:t>30, 60,100 метров</a:t>
            </a:r>
            <a:br>
              <a:rPr lang="ru-RU" sz="3200" dirty="0">
                <a:solidFill>
                  <a:schemeClr val="bg1"/>
                </a:solidFill>
              </a:rPr>
            </a:br>
            <a:r>
              <a:rPr lang="ru-RU" sz="3200" dirty="0">
                <a:solidFill>
                  <a:schemeClr val="bg1"/>
                </a:solidFill>
              </a:rPr>
              <a:t>- Челночный бег 3х10</a:t>
            </a:r>
            <a:br>
              <a:rPr lang="ru-RU" sz="3200" dirty="0">
                <a:solidFill>
                  <a:schemeClr val="bg1"/>
                </a:solidFill>
              </a:rPr>
            </a:br>
            <a:r>
              <a:rPr lang="ru-RU" sz="3200" dirty="0">
                <a:solidFill>
                  <a:schemeClr val="bg1"/>
                </a:solidFill>
              </a:rPr>
              <a:t>- Бег на 1000м, 1500м, 2000м, 3000м</a:t>
            </a:r>
            <a:br>
              <a:rPr lang="ru-RU" sz="3200" dirty="0">
                <a:solidFill>
                  <a:schemeClr val="bg1"/>
                </a:solidFill>
              </a:rPr>
            </a:br>
            <a:r>
              <a:rPr lang="ru-RU" sz="3200" dirty="0">
                <a:solidFill>
                  <a:schemeClr val="bg1"/>
                </a:solidFill>
              </a:rPr>
              <a:t>- </a:t>
            </a:r>
            <a:r>
              <a:rPr lang="ru-RU" sz="3200" b="1" i="1" u="sng" dirty="0">
                <a:solidFill>
                  <a:schemeClr val="bg1"/>
                </a:solidFill>
                <a:highlight>
                  <a:srgbClr val="800000"/>
                </a:highlight>
              </a:rPr>
              <a:t>Шестиминутный бег</a:t>
            </a:r>
            <a:r>
              <a:rPr lang="ru-RU" sz="3200" dirty="0">
                <a:solidFill>
                  <a:schemeClr val="bg1"/>
                </a:solidFill>
              </a:rPr>
              <a:t/>
            </a:r>
            <a:br>
              <a:rPr lang="ru-RU" sz="3200" dirty="0">
                <a:solidFill>
                  <a:schemeClr val="bg1"/>
                </a:solidFill>
              </a:rPr>
            </a:br>
            <a:r>
              <a:rPr lang="ru-RU" sz="3200" dirty="0">
                <a:solidFill>
                  <a:schemeClr val="bg1"/>
                </a:solidFill>
              </a:rPr>
              <a:t>- </a:t>
            </a:r>
            <a:r>
              <a:rPr lang="ru-RU" sz="3200" b="1" i="1" u="sng" dirty="0">
                <a:solidFill>
                  <a:schemeClr val="bg1"/>
                </a:solidFill>
                <a:highlight>
                  <a:srgbClr val="800000"/>
                </a:highlight>
              </a:rPr>
              <a:t>Бросок набивного мяча </a:t>
            </a:r>
            <a:r>
              <a:rPr lang="ru-RU" sz="3200" dirty="0">
                <a:solidFill>
                  <a:schemeClr val="bg1"/>
                </a:solidFill>
              </a:rPr>
              <a:t/>
            </a:r>
            <a:br>
              <a:rPr lang="ru-RU" sz="3200" dirty="0">
                <a:solidFill>
                  <a:schemeClr val="bg1"/>
                </a:solidFill>
              </a:rPr>
            </a:br>
            <a:r>
              <a:rPr lang="ru-RU" sz="3200" dirty="0">
                <a:solidFill>
                  <a:schemeClr val="bg1"/>
                </a:solidFill>
              </a:rPr>
              <a:t>- Кросс по пересеченной местности </a:t>
            </a:r>
            <a:br>
              <a:rPr lang="ru-RU" sz="3200" dirty="0">
                <a:solidFill>
                  <a:schemeClr val="bg1"/>
                </a:solidFill>
              </a:rPr>
            </a:br>
            <a:r>
              <a:rPr lang="ru-RU" sz="3200" dirty="0">
                <a:solidFill>
                  <a:schemeClr val="bg1"/>
                </a:solidFill>
              </a:rPr>
              <a:t>- Прыжок в длину с места</a:t>
            </a:r>
            <a:br>
              <a:rPr lang="ru-RU" sz="3200" dirty="0">
                <a:solidFill>
                  <a:schemeClr val="bg1"/>
                </a:solidFill>
              </a:rPr>
            </a:br>
            <a:r>
              <a:rPr lang="ru-RU" sz="3200" dirty="0">
                <a:solidFill>
                  <a:schemeClr val="bg1"/>
                </a:solidFill>
              </a:rPr>
              <a:t>- </a:t>
            </a:r>
            <a:r>
              <a:rPr lang="ru-RU" sz="3200" b="1" i="1" u="sng" dirty="0">
                <a:solidFill>
                  <a:schemeClr val="bg1"/>
                </a:solidFill>
                <a:highlight>
                  <a:srgbClr val="800000"/>
                </a:highlight>
              </a:rPr>
              <a:t>Метание теннисного мяча в цель (1 ступень дистанция 5м, 2 ступень- 6м), </a:t>
            </a:r>
            <a:r>
              <a:rPr lang="ru-RU" sz="3200" dirty="0">
                <a:solidFill>
                  <a:schemeClr val="bg1"/>
                </a:solidFill>
              </a:rPr>
              <a:t>метание мяча 150гр, гранаты 500гр-700гр</a:t>
            </a:r>
            <a:br>
              <a:rPr lang="ru-RU" sz="3200" dirty="0">
                <a:solidFill>
                  <a:schemeClr val="bg1"/>
                </a:solidFill>
              </a:rPr>
            </a:br>
            <a:r>
              <a:rPr lang="ru-RU" sz="3200" dirty="0">
                <a:solidFill>
                  <a:schemeClr val="bg1"/>
                </a:solidFill>
              </a:rPr>
              <a:t>- Подтягивание на высокой и низкой перекладинах</a:t>
            </a:r>
            <a:br>
              <a:rPr lang="ru-RU" sz="3200" dirty="0">
                <a:solidFill>
                  <a:schemeClr val="bg1"/>
                </a:solidFill>
              </a:rPr>
            </a:br>
            <a:r>
              <a:rPr lang="ru-RU" sz="3200" dirty="0">
                <a:solidFill>
                  <a:schemeClr val="bg1"/>
                </a:solidFill>
              </a:rPr>
              <a:t>- Рывок гири</a:t>
            </a:r>
            <a:br>
              <a:rPr lang="ru-RU" sz="3200" dirty="0">
                <a:solidFill>
                  <a:schemeClr val="bg1"/>
                </a:solidFill>
              </a:rPr>
            </a:br>
            <a:r>
              <a:rPr lang="ru-RU" sz="3200" dirty="0">
                <a:solidFill>
                  <a:schemeClr val="bg1"/>
                </a:solidFill>
              </a:rPr>
              <a:t>- Сгибание и разгибание рук в упоре лёжа</a:t>
            </a:r>
            <a:br>
              <a:rPr lang="ru-RU" sz="3200" dirty="0">
                <a:solidFill>
                  <a:schemeClr val="bg1"/>
                </a:solidFill>
              </a:rPr>
            </a:br>
            <a:r>
              <a:rPr lang="ru-RU" sz="3200" dirty="0">
                <a:solidFill>
                  <a:schemeClr val="bg1"/>
                </a:solidFill>
              </a:rPr>
              <a:t>- Наклон вниз с прямыми ногами</a:t>
            </a:r>
            <a:br>
              <a:rPr lang="ru-RU" sz="3200" dirty="0">
                <a:solidFill>
                  <a:schemeClr val="bg1"/>
                </a:solidFill>
              </a:rPr>
            </a:br>
            <a:r>
              <a:rPr lang="ru-RU" sz="3200" dirty="0">
                <a:solidFill>
                  <a:schemeClr val="bg1"/>
                </a:solidFill>
              </a:rPr>
              <a:t>- </a:t>
            </a:r>
            <a:r>
              <a:rPr lang="ru-RU" sz="3200" b="1" i="1" u="sng" dirty="0">
                <a:solidFill>
                  <a:schemeClr val="bg1"/>
                </a:solidFill>
                <a:highlight>
                  <a:srgbClr val="800000"/>
                </a:highlight>
              </a:rPr>
              <a:t>Поднимание туловища из положения лёжа на спине (за 30 сек 1 ступень; остальные за 1 мин)</a:t>
            </a:r>
            <a:r>
              <a:rPr lang="ru-RU" sz="3200" dirty="0">
                <a:solidFill>
                  <a:schemeClr val="bg1"/>
                </a:solidFill>
                <a:highlight>
                  <a:srgbClr val="800000"/>
                </a:highlight>
              </a:rPr>
              <a:t/>
            </a:r>
            <a:br>
              <a:rPr lang="ru-RU" sz="3200" dirty="0">
                <a:solidFill>
                  <a:schemeClr val="bg1"/>
                </a:solidFill>
                <a:highlight>
                  <a:srgbClr val="800000"/>
                </a:highlight>
              </a:rPr>
            </a:br>
            <a:r>
              <a:rPr lang="ru-RU" sz="3200" dirty="0">
                <a:solidFill>
                  <a:schemeClr val="bg1"/>
                </a:solidFill>
              </a:rPr>
              <a:t>- Стрельба</a:t>
            </a:r>
            <a:br>
              <a:rPr lang="ru-RU" sz="3200" dirty="0">
                <a:solidFill>
                  <a:schemeClr val="bg1"/>
                </a:solidFill>
              </a:rPr>
            </a:br>
            <a:r>
              <a:rPr lang="ru-RU" sz="3200" dirty="0">
                <a:solidFill>
                  <a:schemeClr val="bg1"/>
                </a:solidFill>
              </a:rPr>
              <a:t>- Плавание</a:t>
            </a:r>
            <a:br>
              <a:rPr lang="ru-RU" sz="3200" dirty="0">
                <a:solidFill>
                  <a:schemeClr val="bg1"/>
                </a:solidFill>
              </a:rPr>
            </a:br>
            <a:r>
              <a:rPr lang="ru-RU" sz="3200" dirty="0">
                <a:solidFill>
                  <a:schemeClr val="bg1"/>
                </a:solidFill>
              </a:rPr>
              <a:t>- Туристический поход</a:t>
            </a:r>
            <a:br>
              <a:rPr lang="ru-RU" sz="3200" dirty="0">
                <a:solidFill>
                  <a:schemeClr val="bg1"/>
                </a:solidFill>
              </a:rPr>
            </a:br>
            <a:r>
              <a:rPr lang="ru-RU" sz="3200" dirty="0">
                <a:solidFill>
                  <a:schemeClr val="bg1"/>
                </a:solidFill>
              </a:rPr>
              <a:t>- Лыжные гонки 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F78854D-F565-4AFF-B490-472F538EB00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7131" y="304801"/>
            <a:ext cx="2024224" cy="2438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5573887"/>
      </p:ext>
    </p:extLst>
  </p:cSld>
  <p:clrMapOvr>
    <a:masterClrMapping/>
  </p:clrMapOvr>
  <p:transition spd="slow">
    <p:cover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FD4C599-1CEC-4A7E-A034-41B48459A3F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8823" y="381001"/>
            <a:ext cx="1534922" cy="206574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F023B2C-4ED4-43B8-BB99-B1FDCFD350A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7339733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6567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:a16="http://schemas.microsoft.com/office/drawing/2014/main" id="{457C9429-2044-45C9-ACC6-69CA4CD791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59731" y="2724625"/>
            <a:ext cx="13639800" cy="6647974"/>
          </a:xfrm>
        </p:spPr>
        <p:txBody>
          <a:bodyPr/>
          <a:lstStyle/>
          <a:p>
            <a:endParaRPr lang="ru-RU" dirty="0"/>
          </a:p>
          <a:p>
            <a:r>
              <a:rPr lang="ru-RU" sz="3200" dirty="0">
                <a:solidFill>
                  <a:schemeClr val="bg1"/>
                </a:solidFill>
              </a:rPr>
              <a:t>✅ Новые нормативы теперь больше соответствуют возможностям организма на каждом жизненном отрезке. Возрастных ступеней стало 18: у детей и молодежи в возрасте 6–19 лет шаг установлен в два года. У взрослых – 20 лет, старше – шаг составит уже пять лет.</a:t>
            </a:r>
          </a:p>
          <a:p>
            <a:endParaRPr lang="ru-RU" sz="3200" dirty="0">
              <a:solidFill>
                <a:schemeClr val="bg1"/>
              </a:solidFill>
            </a:endParaRPr>
          </a:p>
          <a:p>
            <a:r>
              <a:rPr lang="ru-RU" sz="3200" dirty="0">
                <a:solidFill>
                  <a:schemeClr val="bg1"/>
                </a:solidFill>
              </a:rPr>
              <a:t>✅ Теперь дети 6-7 лет будут проходить испытания согласно тем навыкам, которые они получают на занятиях физической культурой в дошкольных учреждениях.</a:t>
            </a:r>
          </a:p>
          <a:p>
            <a:endParaRPr lang="ru-RU" sz="3200" dirty="0">
              <a:solidFill>
                <a:schemeClr val="bg1"/>
              </a:solidFill>
            </a:endParaRPr>
          </a:p>
          <a:p>
            <a:r>
              <a:rPr lang="ru-RU" sz="3200" dirty="0">
                <a:solidFill>
                  <a:schemeClr val="bg1"/>
                </a:solidFill>
              </a:rPr>
              <a:t>✅ Одно из важных изменений – повышение планки результатов для золотого и серебряного знаков отличия и незначительное понижение для бронзовых – примерно на 1,5-2%.</a:t>
            </a:r>
          </a:p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8223763-C15C-41FE-99F3-032A42AE683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7131" y="381001"/>
            <a:ext cx="2057400" cy="2268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1735861"/>
      </p:ext>
    </p:extLst>
  </p:cSld>
  <p:clrMapOvr>
    <a:masterClrMapping/>
  </p:clrMapOvr>
  <p:transition spd="slow">
    <p:cover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0AEC045-72C3-492B-8CE0-E9671B58F45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145381" y="2743200"/>
            <a:ext cx="15049499" cy="6697218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ru-RU" sz="3200" dirty="0">
                <a:solidFill>
                  <a:schemeClr val="bg1"/>
                </a:solidFill>
              </a:rPr>
              <a:t>✅ Перегруппированы упражнения в каждой возрастной </a:t>
            </a:r>
            <a:br>
              <a:rPr lang="ru-RU" sz="3200" dirty="0">
                <a:solidFill>
                  <a:schemeClr val="bg1"/>
                </a:solidFill>
              </a:rPr>
            </a:br>
            <a:r>
              <a:rPr lang="ru-RU" sz="3200" dirty="0">
                <a:solidFill>
                  <a:schemeClr val="bg1"/>
                </a:solidFill>
              </a:rPr>
              <a:t>ступени по основным физическим качествам (быстрота, </a:t>
            </a:r>
            <a:br>
              <a:rPr lang="ru-RU" sz="3200" dirty="0">
                <a:solidFill>
                  <a:schemeClr val="bg1"/>
                </a:solidFill>
              </a:rPr>
            </a:br>
            <a:r>
              <a:rPr lang="ru-RU" sz="3200" dirty="0">
                <a:solidFill>
                  <a:schemeClr val="bg1"/>
                </a:solidFill>
              </a:rPr>
              <a:t>гибкость, ловкость, сила, выносливость) и прикладным навыкам.</a:t>
            </a:r>
            <a:r>
              <a:rPr lang="ru-RU" sz="3200" b="1" u="sng" dirty="0">
                <a:solidFill>
                  <a:schemeClr val="bg1"/>
                </a:solidFill>
              </a:rPr>
              <a:t> </a:t>
            </a:r>
            <a:br>
              <a:rPr lang="ru-RU" sz="3200" b="1" u="sng" dirty="0">
                <a:solidFill>
                  <a:schemeClr val="bg1"/>
                </a:solidFill>
              </a:rPr>
            </a:br>
            <a:r>
              <a:rPr lang="ru-RU" sz="3200" b="1" u="sng" dirty="0">
                <a:solidFill>
                  <a:schemeClr val="bg1"/>
                </a:solidFill>
              </a:rPr>
              <a:t/>
            </a:r>
            <a:br>
              <a:rPr lang="ru-RU" sz="3200" b="1" u="sng" dirty="0">
                <a:solidFill>
                  <a:schemeClr val="bg1"/>
                </a:solidFill>
              </a:rPr>
            </a:br>
            <a:r>
              <a:rPr lang="ru-RU" sz="3200" dirty="0">
                <a:solidFill>
                  <a:schemeClr val="bg1"/>
                </a:solidFill>
              </a:rPr>
              <a:t>✅ Объединения упражнений в комплексе ГТО по основным физическим качествам, расширяет возможности выбора каждого участника тестового упражнения для тестирования основных физических качеств, при этом, сокращается количество упражнений, предлагаемых в разделе «испытания по выбору», в следствии чего изменено общее число видов испытаний, необходимых для выполнения.</a:t>
            </a:r>
            <a:br>
              <a:rPr lang="ru-RU" sz="3200" dirty="0">
                <a:solidFill>
                  <a:schemeClr val="bg1"/>
                </a:solidFill>
              </a:rPr>
            </a:br>
            <a:r>
              <a:rPr lang="ru-RU" sz="3200" dirty="0">
                <a:solidFill>
                  <a:schemeClr val="bg1"/>
                </a:solidFill>
              </a:rPr>
              <a:t>К примеру: теперь зимой вместо бега на длинную дистанцию, теперь можно сдать норматив бег на лыжах.</a:t>
            </a:r>
            <a:br>
              <a:rPr lang="ru-RU" sz="3200" dirty="0">
                <a:solidFill>
                  <a:schemeClr val="bg1"/>
                </a:solidFill>
              </a:rPr>
            </a:br>
            <a:r>
              <a:rPr lang="ru-RU" sz="3200" dirty="0">
                <a:solidFill>
                  <a:schemeClr val="bg1"/>
                </a:solidFill>
              </a:rPr>
              <a:t/>
            </a:r>
            <a:br>
              <a:rPr lang="ru-RU" sz="3200" dirty="0">
                <a:solidFill>
                  <a:schemeClr val="bg1"/>
                </a:solidFill>
              </a:rPr>
            </a:br>
            <a:r>
              <a:rPr lang="ru-RU" sz="3200" dirty="0">
                <a:solidFill>
                  <a:schemeClr val="bg1"/>
                </a:solidFill>
              </a:rPr>
              <a:t>✅ Пересдавать нормы (испытания) можно, только тем которые, не дошли до знака (до бронзы) через 45 дней после выполнения</a:t>
            </a:r>
            <a:r>
              <a:rPr lang="ru-RU" sz="3200" dirty="0" smtClean="0">
                <a:solidFill>
                  <a:schemeClr val="bg1"/>
                </a:solidFill>
              </a:rPr>
              <a:t>.</a:t>
            </a:r>
            <a:br>
              <a:rPr lang="ru-RU" sz="3200" dirty="0" smtClean="0">
                <a:solidFill>
                  <a:schemeClr val="bg1"/>
                </a:solidFill>
              </a:rPr>
            </a:br>
            <a:r>
              <a:rPr lang="ru-RU" sz="3200" dirty="0" smtClean="0">
                <a:solidFill>
                  <a:schemeClr val="bg1"/>
                </a:solidFill>
              </a:rPr>
              <a:t/>
            </a:r>
            <a:br>
              <a:rPr lang="ru-RU" sz="3200" dirty="0" smtClean="0">
                <a:solidFill>
                  <a:schemeClr val="bg1"/>
                </a:solidFill>
              </a:rPr>
            </a:br>
            <a:r>
              <a:rPr lang="ru-RU" sz="3200" dirty="0" smtClean="0">
                <a:solidFill>
                  <a:schemeClr val="bg1"/>
                </a:solidFill>
              </a:rPr>
              <a:t> ✅Приказ о разрядах (2-ой юношеский и выше) дают возможность сдать на знак выше.</a:t>
            </a:r>
            <a:endParaRPr lang="ru-RU" sz="3200" dirty="0">
              <a:solidFill>
                <a:schemeClr val="bg1"/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F78854D-F565-4AFF-B490-472F538EB00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7131" y="304801"/>
            <a:ext cx="2024224" cy="2438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296951"/>
      </p:ext>
    </p:extLst>
  </p:cSld>
  <p:clrMapOvr>
    <a:masterClrMapping/>
  </p:clrMapOvr>
  <p:transition spd="slow">
    <p:cover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:a16="http://schemas.microsoft.com/office/drawing/2014/main" id="{F7A718EC-FF5A-4D96-AF2D-2877099934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31131" y="2782866"/>
            <a:ext cx="14478000" cy="6771084"/>
          </a:xfrm>
        </p:spPr>
        <p:txBody>
          <a:bodyPr/>
          <a:lstStyle/>
          <a:p>
            <a:r>
              <a:rPr lang="ru-RU" sz="3200" dirty="0">
                <a:solidFill>
                  <a:schemeClr val="bg1"/>
                </a:solidFill>
              </a:rPr>
              <a:t>✅ ВАЖНО, что результаты по утратившим силу нормативам, которые уже занесены в базу данных, не сгорят и будут оценены в соответствии с прежней таблицей. А те результаты, которые появятся у участников комплекса ГТО после 1 апреля, будут соотнесены уже с новыми требованиями.</a:t>
            </a:r>
          </a:p>
          <a:p>
            <a:endParaRPr lang="ru-RU" sz="3200" dirty="0">
              <a:solidFill>
                <a:schemeClr val="bg1"/>
              </a:solidFill>
            </a:endParaRPr>
          </a:p>
          <a:p>
            <a:r>
              <a:rPr lang="ru-RU" sz="3200" dirty="0">
                <a:solidFill>
                  <a:schemeClr val="bg1"/>
                </a:solidFill>
              </a:rPr>
              <a:t>❗С Приказом об утверждении государственных требований Всероссийского физкультурно-спортивного комплекса «Готов к труду и обороне» вы можете ознакомиться по ссылке: https://www.gto.ru/files/uploads/documents/6426e8640d..</a:t>
            </a:r>
          </a:p>
          <a:p>
            <a:endParaRPr lang="ru-RU" sz="3200" dirty="0">
              <a:solidFill>
                <a:schemeClr val="bg1"/>
              </a:solidFill>
            </a:endParaRPr>
          </a:p>
          <a:p>
            <a:r>
              <a:rPr lang="ru-RU" sz="3200" dirty="0">
                <a:solidFill>
                  <a:schemeClr val="bg1"/>
                </a:solidFill>
              </a:rPr>
              <a:t>❗Обновлённые испытания ГТО находятся на сайте GTO.ru в разделе «Нормативы»: https://www.gto.ru/norms</a:t>
            </a:r>
          </a:p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A883E8A-9926-457F-8926-5621F219DD6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3331" y="308036"/>
            <a:ext cx="1905000" cy="2461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5381903"/>
      </p:ext>
    </p:extLst>
  </p:cSld>
  <p:clrMapOvr>
    <a:masterClrMapping/>
  </p:clrMapOvr>
  <p:transition spd="slow">
    <p:cover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83F204C3-0832-4AFD-BF5C-74847E0E50B5}"/>
              </a:ext>
            </a:extLst>
          </p:cNvPr>
          <p:cNvSpPr/>
          <p:nvPr/>
        </p:nvSpPr>
        <p:spPr>
          <a:xfrm>
            <a:off x="10346531" y="222504"/>
            <a:ext cx="4648200" cy="166192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-1" y="0"/>
            <a:ext cx="17340263" cy="975055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F6A54BB-69BE-4FC8-8F33-8AC43375D9C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34" t="42969" r="12405" b="12499"/>
          <a:stretch/>
        </p:blipFill>
        <p:spPr>
          <a:xfrm>
            <a:off x="5012531" y="290575"/>
            <a:ext cx="10134600" cy="9169400"/>
          </a:xfrm>
          <a:prstGeom prst="rect">
            <a:avLst/>
          </a:prstGeom>
          <a:solidFill>
            <a:schemeClr val="accent2"/>
          </a:solidFill>
          <a:ln w="57150">
            <a:solidFill>
              <a:schemeClr val="tx1"/>
            </a:solidFill>
          </a:ln>
        </p:spPr>
      </p:pic>
      <p:sp>
        <p:nvSpPr>
          <p:cNvPr id="13" name="object 23">
            <a:extLst>
              <a:ext uri="{FF2B5EF4-FFF2-40B4-BE49-F238E27FC236}">
                <a16:creationId xmlns:a16="http://schemas.microsoft.com/office/drawing/2014/main" id="{BDB00390-52DE-49CE-8C6C-7CFE709EB157}"/>
              </a:ext>
            </a:extLst>
          </p:cNvPr>
          <p:cNvSpPr txBox="1">
            <a:spLocks/>
          </p:cNvSpPr>
          <p:nvPr/>
        </p:nvSpPr>
        <p:spPr>
          <a:xfrm>
            <a:off x="592931" y="3934305"/>
            <a:ext cx="6343650" cy="9367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>
            <a:lvl1pPr>
              <a:defRPr sz="6600" b="0" i="0">
                <a:solidFill>
                  <a:srgbClr val="F9C090"/>
                </a:solidFill>
                <a:latin typeface="Times New Roman"/>
                <a:ea typeface="+mj-ea"/>
                <a:cs typeface="Times New Roman"/>
              </a:defRPr>
            </a:lvl1pPr>
          </a:lstStyle>
          <a:p>
            <a:pPr marL="12700">
              <a:spcBef>
                <a:spcPts val="105"/>
              </a:spcBef>
            </a:pPr>
            <a:r>
              <a:rPr lang="ru-RU" sz="6000" b="1" u="sng" kern="0" dirty="0">
                <a:solidFill>
                  <a:schemeClr val="bg1"/>
                </a:solidFill>
              </a:rPr>
              <a:t>ЧЕКБОКС</a:t>
            </a:r>
          </a:p>
        </p:txBody>
      </p:sp>
    </p:spTree>
    <p:extLst>
      <p:ext uri="{BB962C8B-B14F-4D97-AF65-F5344CB8AC3E}">
        <p14:creationId xmlns:p14="http://schemas.microsoft.com/office/powerpoint/2010/main" val="2735666504"/>
      </p:ext>
    </p:extLst>
  </p:cSld>
  <p:clrMapOvr>
    <a:masterClrMapping/>
  </p:clrMapOvr>
  <p:transition spd="slow">
    <p:cover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83F204C3-0832-4AFD-BF5C-74847E0E50B5}"/>
              </a:ext>
            </a:extLst>
          </p:cNvPr>
          <p:cNvSpPr/>
          <p:nvPr/>
        </p:nvSpPr>
        <p:spPr>
          <a:xfrm>
            <a:off x="10346531" y="222504"/>
            <a:ext cx="4648200" cy="166192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-1852" y="0"/>
            <a:ext cx="17340263" cy="9750550"/>
          </a:xfrm>
          <a:prstGeom prst="rect">
            <a:avLst/>
          </a:prstGeom>
        </p:spPr>
      </p:pic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A1559B6B-B1EF-42E5-B2C6-6833D008F0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9266" y="1727907"/>
            <a:ext cx="1066800" cy="1015663"/>
          </a:xfrm>
        </p:spPr>
        <p:txBody>
          <a:bodyPr/>
          <a:lstStyle/>
          <a:p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81E7945-9C84-464C-B985-E7637FCE77A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06" t="24218" r="12620" b="52350"/>
          <a:stretch/>
        </p:blipFill>
        <p:spPr>
          <a:xfrm>
            <a:off x="1612361" y="1955134"/>
            <a:ext cx="5914770" cy="2741612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8D9A2E7-3A8A-4200-B4EC-ECD14E872CA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83" t="64954" r="11474" b="23702"/>
          <a:stretch/>
        </p:blipFill>
        <p:spPr>
          <a:xfrm>
            <a:off x="9597089" y="3461758"/>
            <a:ext cx="7106776" cy="1719842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sp>
        <p:nvSpPr>
          <p:cNvPr id="8" name="object 23">
            <a:extLst>
              <a:ext uri="{FF2B5EF4-FFF2-40B4-BE49-F238E27FC236}">
                <a16:creationId xmlns:a16="http://schemas.microsoft.com/office/drawing/2014/main" id="{260CAE7A-08D4-4B74-B532-7D83F6BCC524}"/>
              </a:ext>
            </a:extLst>
          </p:cNvPr>
          <p:cNvSpPr txBox="1">
            <a:spLocks/>
          </p:cNvSpPr>
          <p:nvPr/>
        </p:nvSpPr>
        <p:spPr>
          <a:xfrm>
            <a:off x="2001440" y="613300"/>
            <a:ext cx="6343650" cy="9367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>
            <a:lvl1pPr>
              <a:defRPr sz="6600" b="0" i="0">
                <a:solidFill>
                  <a:srgbClr val="F9C090"/>
                </a:solidFill>
                <a:latin typeface="Times New Roman"/>
                <a:ea typeface="+mj-ea"/>
                <a:cs typeface="Times New Roman"/>
              </a:defRPr>
            </a:lvl1pPr>
          </a:lstStyle>
          <a:p>
            <a:pPr marL="12700">
              <a:spcBef>
                <a:spcPts val="105"/>
              </a:spcBef>
            </a:pPr>
            <a:r>
              <a:rPr lang="ru-RU" sz="6000" b="1" u="sng" kern="0" dirty="0">
                <a:solidFill>
                  <a:schemeClr val="bg1"/>
                </a:solidFill>
              </a:rPr>
              <a:t>ЧЕКБОКС</a:t>
            </a:r>
          </a:p>
        </p:txBody>
      </p:sp>
      <p:sp>
        <p:nvSpPr>
          <p:cNvPr id="9" name="Заголовок 3">
            <a:extLst>
              <a:ext uri="{FF2B5EF4-FFF2-40B4-BE49-F238E27FC236}">
                <a16:creationId xmlns:a16="http://schemas.microsoft.com/office/drawing/2014/main" id="{FE99C691-19E8-4C54-91E3-9D32C250E7D5}"/>
              </a:ext>
            </a:extLst>
          </p:cNvPr>
          <p:cNvSpPr txBox="1">
            <a:spLocks/>
          </p:cNvSpPr>
          <p:nvPr/>
        </p:nvSpPr>
        <p:spPr>
          <a:xfrm>
            <a:off x="799266" y="6639275"/>
            <a:ext cx="1066800" cy="101566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6600" b="0" i="0">
                <a:solidFill>
                  <a:srgbClr val="F9C090"/>
                </a:solidFill>
                <a:latin typeface="Times New Roman"/>
                <a:ea typeface="+mj-ea"/>
                <a:cs typeface="Times New Roman"/>
              </a:defRPr>
            </a:lvl1pPr>
          </a:lstStyle>
          <a:p>
            <a:r>
              <a:rPr lang="ru-RU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</a:t>
            </a:r>
          </a:p>
        </p:txBody>
      </p:sp>
      <p:sp>
        <p:nvSpPr>
          <p:cNvPr id="10" name="Заголовок 3">
            <a:extLst>
              <a:ext uri="{FF2B5EF4-FFF2-40B4-BE49-F238E27FC236}">
                <a16:creationId xmlns:a16="http://schemas.microsoft.com/office/drawing/2014/main" id="{279A3597-7B3F-4FB4-AF9F-28FD4F2180F4}"/>
              </a:ext>
            </a:extLst>
          </p:cNvPr>
          <p:cNvSpPr txBox="1">
            <a:spLocks/>
          </p:cNvSpPr>
          <p:nvPr/>
        </p:nvSpPr>
        <p:spPr>
          <a:xfrm>
            <a:off x="8720341" y="1095502"/>
            <a:ext cx="1066800" cy="101566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6600" b="0" i="0">
                <a:solidFill>
                  <a:srgbClr val="F9C090"/>
                </a:solidFill>
                <a:latin typeface="Times New Roman"/>
                <a:ea typeface="+mj-ea"/>
                <a:cs typeface="Times New Roman"/>
              </a:defRPr>
            </a:lvl1pPr>
          </a:lstStyle>
          <a:p>
            <a:r>
              <a:rPr lang="ru-RU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E299BFC-80CE-493B-9CF8-BB481A8853B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272" t="34792" r="17232" b="62105"/>
          <a:stretch/>
        </p:blipFill>
        <p:spPr>
          <a:xfrm>
            <a:off x="2001440" y="7906982"/>
            <a:ext cx="4735315" cy="1066582"/>
          </a:xfrm>
          <a:prstGeom prst="rect">
            <a:avLst/>
          </a:prstGeom>
        </p:spPr>
      </p:pic>
      <p:sp>
        <p:nvSpPr>
          <p:cNvPr id="13" name="object 23">
            <a:extLst>
              <a:ext uri="{FF2B5EF4-FFF2-40B4-BE49-F238E27FC236}">
                <a16:creationId xmlns:a16="http://schemas.microsoft.com/office/drawing/2014/main" id="{D2DDEAF0-0F94-4C19-97F5-C2444A7083DB}"/>
              </a:ext>
            </a:extLst>
          </p:cNvPr>
          <p:cNvSpPr txBox="1">
            <a:spLocks/>
          </p:cNvSpPr>
          <p:nvPr/>
        </p:nvSpPr>
        <p:spPr>
          <a:xfrm>
            <a:off x="1677929" y="6934874"/>
            <a:ext cx="6343650" cy="69057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>
            <a:lvl1pPr>
              <a:defRPr sz="6600" b="0" i="0">
                <a:solidFill>
                  <a:srgbClr val="F9C090"/>
                </a:solidFill>
                <a:latin typeface="Times New Roman"/>
                <a:ea typeface="+mj-ea"/>
                <a:cs typeface="Times New Roman"/>
              </a:defRPr>
            </a:lvl1pPr>
          </a:lstStyle>
          <a:p>
            <a:pPr marL="12700">
              <a:spcBef>
                <a:spcPts val="105"/>
              </a:spcBef>
            </a:pPr>
            <a:r>
              <a:rPr lang="ru-RU" sz="4400" b="1" i="1" kern="0" dirty="0">
                <a:solidFill>
                  <a:schemeClr val="bg1"/>
                </a:solidFill>
              </a:rPr>
              <a:t>Электронное заявление</a:t>
            </a:r>
          </a:p>
        </p:txBody>
      </p:sp>
      <p:sp>
        <p:nvSpPr>
          <p:cNvPr id="14" name="object 23">
            <a:extLst>
              <a:ext uri="{FF2B5EF4-FFF2-40B4-BE49-F238E27FC236}">
                <a16:creationId xmlns:a16="http://schemas.microsoft.com/office/drawing/2014/main" id="{3ABA85E8-1E09-4E3F-AB6A-E3691E284B80}"/>
              </a:ext>
            </a:extLst>
          </p:cNvPr>
          <p:cNvSpPr txBox="1">
            <a:spLocks/>
          </p:cNvSpPr>
          <p:nvPr/>
        </p:nvSpPr>
        <p:spPr>
          <a:xfrm>
            <a:off x="9584531" y="1095502"/>
            <a:ext cx="7250140" cy="2044791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>
            <a:lvl1pPr>
              <a:defRPr sz="6600" b="0" i="0">
                <a:solidFill>
                  <a:srgbClr val="F9C090"/>
                </a:solidFill>
                <a:latin typeface="Times New Roman"/>
                <a:ea typeface="+mj-ea"/>
                <a:cs typeface="Times New Roman"/>
              </a:defRPr>
            </a:lvl1pPr>
          </a:lstStyle>
          <a:p>
            <a:pPr marL="12700">
              <a:spcBef>
                <a:spcPts val="105"/>
              </a:spcBef>
            </a:pPr>
            <a:r>
              <a:rPr lang="ru-RU" sz="4400" b="1" i="1" kern="0" dirty="0">
                <a:solidFill>
                  <a:schemeClr val="bg1"/>
                </a:solidFill>
              </a:rPr>
              <a:t>Ввести код подтверждения, который пришел на электронную почту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F951933E-1BED-4320-98FE-7B89EF3EEB8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50" t="84104" r="15411" b="12716"/>
          <a:stretch/>
        </p:blipFill>
        <p:spPr>
          <a:xfrm>
            <a:off x="9312465" y="8402435"/>
            <a:ext cx="7391400" cy="571128"/>
          </a:xfrm>
          <a:prstGeom prst="rect">
            <a:avLst/>
          </a:prstGeom>
        </p:spPr>
      </p:pic>
      <p:sp>
        <p:nvSpPr>
          <p:cNvPr id="17" name="Заголовок 3">
            <a:extLst>
              <a:ext uri="{FF2B5EF4-FFF2-40B4-BE49-F238E27FC236}">
                <a16:creationId xmlns:a16="http://schemas.microsoft.com/office/drawing/2014/main" id="{8A540329-47E5-4FE8-9B9F-E0CE408FA922}"/>
              </a:ext>
            </a:extLst>
          </p:cNvPr>
          <p:cNvSpPr txBox="1">
            <a:spLocks/>
          </p:cNvSpPr>
          <p:nvPr/>
        </p:nvSpPr>
        <p:spPr>
          <a:xfrm>
            <a:off x="9108187" y="7343565"/>
            <a:ext cx="1066800" cy="101566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6600" b="0" i="0">
                <a:solidFill>
                  <a:srgbClr val="F9C090"/>
                </a:solidFill>
                <a:latin typeface="Times New Roman"/>
                <a:ea typeface="+mj-ea"/>
                <a:cs typeface="Times New Roman"/>
              </a:defRPr>
            </a:lvl1pPr>
          </a:lstStyle>
          <a:p>
            <a:r>
              <a:rPr lang="ru-RU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4.</a:t>
            </a:r>
          </a:p>
        </p:txBody>
      </p:sp>
      <p:sp>
        <p:nvSpPr>
          <p:cNvPr id="18" name="object 23">
            <a:extLst>
              <a:ext uri="{FF2B5EF4-FFF2-40B4-BE49-F238E27FC236}">
                <a16:creationId xmlns:a16="http://schemas.microsoft.com/office/drawing/2014/main" id="{0490D04E-5B53-447E-8C1B-2507C7BA02D2}"/>
              </a:ext>
            </a:extLst>
          </p:cNvPr>
          <p:cNvSpPr txBox="1">
            <a:spLocks/>
          </p:cNvSpPr>
          <p:nvPr/>
        </p:nvSpPr>
        <p:spPr>
          <a:xfrm>
            <a:off x="10196026" y="7625448"/>
            <a:ext cx="6343650" cy="69057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>
            <a:lvl1pPr>
              <a:defRPr sz="6600" b="0" i="0">
                <a:solidFill>
                  <a:srgbClr val="F9C090"/>
                </a:solidFill>
                <a:latin typeface="Times New Roman"/>
                <a:ea typeface="+mj-ea"/>
                <a:cs typeface="Times New Roman"/>
              </a:defRPr>
            </a:lvl1pPr>
          </a:lstStyle>
          <a:p>
            <a:pPr marL="12700">
              <a:spcBef>
                <a:spcPts val="105"/>
              </a:spcBef>
            </a:pPr>
            <a:r>
              <a:rPr lang="ru-RU" sz="4400" b="1" i="1" kern="0" dirty="0">
                <a:solidFill>
                  <a:schemeClr val="bg1"/>
                </a:solidFill>
              </a:rPr>
              <a:t>Появится</a:t>
            </a:r>
          </a:p>
        </p:txBody>
      </p:sp>
      <p:sp>
        <p:nvSpPr>
          <p:cNvPr id="16" name="Стрелка: вниз 15">
            <a:extLst>
              <a:ext uri="{FF2B5EF4-FFF2-40B4-BE49-F238E27FC236}">
                <a16:creationId xmlns:a16="http://schemas.microsoft.com/office/drawing/2014/main" id="{1EA4BA68-A9F3-457F-8D4B-57EE0DA36678}"/>
              </a:ext>
            </a:extLst>
          </p:cNvPr>
          <p:cNvSpPr/>
          <p:nvPr/>
        </p:nvSpPr>
        <p:spPr>
          <a:xfrm>
            <a:off x="3391718" y="5181600"/>
            <a:ext cx="1684202" cy="1529905"/>
          </a:xfrm>
          <a:prstGeom prst="down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Стрелка: вниз 19">
            <a:extLst>
              <a:ext uri="{FF2B5EF4-FFF2-40B4-BE49-F238E27FC236}">
                <a16:creationId xmlns:a16="http://schemas.microsoft.com/office/drawing/2014/main" id="{9412306C-A5DF-404D-8CDA-835D83BA4F32}"/>
              </a:ext>
            </a:extLst>
          </p:cNvPr>
          <p:cNvSpPr/>
          <p:nvPr/>
        </p:nvSpPr>
        <p:spPr>
          <a:xfrm>
            <a:off x="11828530" y="5600993"/>
            <a:ext cx="1684202" cy="1529905"/>
          </a:xfrm>
          <a:prstGeom prst="down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7002597"/>
      </p:ext>
    </p:extLst>
  </p:cSld>
  <p:clrMapOvr>
    <a:masterClrMapping/>
  </p:clrMapOvr>
  <p:transition spd="slow">
    <p:cover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478</TotalTime>
  <Words>493</Words>
  <Application>Microsoft Office PowerPoint</Application>
  <PresentationFormat>Произвольный</PresentationFormat>
  <Paragraphs>52</Paragraphs>
  <Slides>16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0" baseType="lpstr">
      <vt:lpstr>Arial</vt:lpstr>
      <vt:lpstr>Calibri</vt:lpstr>
      <vt:lpstr>Times New Roman</vt:lpstr>
      <vt:lpstr>Office Theme</vt:lpstr>
      <vt:lpstr>ВФСК ГТО</vt:lpstr>
      <vt:lpstr>Комплекс ГТО содержал 11 ступеней, теперь с 1 апреля 2023 года   содержат 18 ступеней.</vt:lpstr>
      <vt:lpstr>НОРМАТИВЫ:  - Бег 10, 30, 60,100 метров - Челночный бег 3х10 - Бег на 1000м, 1500м, 2000м, 3000м - Шестиминутный бег - Бросок набивного мяча  - Кросс по пересеченной местности  - Прыжок в длину с места - Метание теннисного мяча в цель (1 ступень дистанция 5м, 2 ступень- 6м), метание мяча 150гр, гранаты 500гр-700гр - Подтягивание на высокой и низкой перекладинах - Рывок гири - Сгибание и разгибание рук в упоре лёжа - Наклон вниз с прямыми ногами - Поднимание туловища из положения лёжа на спине (за 30 сек 1 ступень; остальные за 1 мин) - Стрельба - Плавание - Туристический поход - Лыжные гонки </vt:lpstr>
      <vt:lpstr>Презентация PowerPoint</vt:lpstr>
      <vt:lpstr>Презентация PowerPoint</vt:lpstr>
      <vt:lpstr>✅ Перегруппированы упражнения в каждой возрастной  ступени по основным физическим качествам (быстрота,  гибкость, ловкость, сила, выносливость) и прикладным навыкам.   ✅ Объединения упражнений в комплексе ГТО по основным физическим качествам, расширяет возможности выбора каждого участника тестового упражнения для тестирования основных физических качеств, при этом, сокращается количество упражнений, предлагаемых в разделе «испытания по выбору», в следствии чего изменено общее число видов испытаний, необходимых для выполнения. К примеру: теперь зимой вместо бега на длинную дистанцию, теперь можно сдать норматив бег на лыжах.  ✅ Пересдавать нормы (испытания) можно, только тем которые, не дошли до знака (до бронзы) через 45 дней после выполнения.   ✅Приказ о разрядах (2-ой юношеский и выше) дают возможность сдать на знак выше.</vt:lpstr>
      <vt:lpstr>Презентация PowerPoint</vt:lpstr>
      <vt:lpstr>Презентация PowerPoint</vt:lpstr>
      <vt:lpstr>1.</vt:lpstr>
      <vt:lpstr>Пошаговая инструкция  взаимодействия с центром тестирования ВФСК ГТО</vt:lpstr>
      <vt:lpstr>Презентация PowerPoint</vt:lpstr>
      <vt:lpstr>Презентация PowerPoint</vt:lpstr>
      <vt:lpstr>НЕ ПРАВИЛЬНО</vt:lpstr>
      <vt:lpstr>Презентация PowerPoint</vt:lpstr>
      <vt:lpstr>Спасибо за внимание!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Rubin</dc:creator>
  <cp:lastModifiedBy>User</cp:lastModifiedBy>
  <cp:revision>30</cp:revision>
  <dcterms:created xsi:type="dcterms:W3CDTF">2023-04-02T17:14:11Z</dcterms:created>
  <dcterms:modified xsi:type="dcterms:W3CDTF">2024-01-30T08:19:01Z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2021-09-02T00:00:00Z</vt:filetime>
  </property>
  <property fmtid="{D5CDD505-2E9C-101B-9397-08002B2CF9AE}" pid="3" name="Creator">
    <vt:lpwstr>Microsoft® PowerPoint® 2019</vt:lpwstr>
  </property>
  <property fmtid="{D5CDD505-2E9C-101B-9397-08002B2CF9AE}" pid="4" name="LastSaved">
    <vt:filetime>2023-04-02T00:00:00Z</vt:filetime>
  </property>
</Properties>
</file>